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2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708" r:id="rId3"/>
    <p:sldMasterId id="2147483726" r:id="rId4"/>
    <p:sldMasterId id="2147483744" r:id="rId5"/>
    <p:sldMasterId id="2147483915" r:id="rId6"/>
    <p:sldMasterId id="2147483688" r:id="rId7"/>
    <p:sldMasterId id="2147483767" r:id="rId8"/>
    <p:sldMasterId id="2147483775" r:id="rId9"/>
    <p:sldMasterId id="2147483759" r:id="rId10"/>
    <p:sldMasterId id="2147483798" r:id="rId11"/>
    <p:sldMasterId id="2147483806" r:id="rId12"/>
    <p:sldMasterId id="2147483790" r:id="rId13"/>
    <p:sldMasterId id="2147483907" r:id="rId14"/>
    <p:sldMasterId id="2147483899" r:id="rId15"/>
    <p:sldMasterId id="2147483822" r:id="rId16"/>
    <p:sldMasterId id="2147483830" r:id="rId17"/>
    <p:sldMasterId id="2147483814" r:id="rId18"/>
    <p:sldMasterId id="2147483846" r:id="rId19"/>
    <p:sldMasterId id="2147483854" r:id="rId20"/>
    <p:sldMasterId id="2147483862" r:id="rId21"/>
    <p:sldMasterId id="2147483870" r:id="rId22"/>
    <p:sldMasterId id="2147483878" r:id="rId23"/>
    <p:sldMasterId id="2147483886" r:id="rId24"/>
    <p:sldMasterId id="2147483894" r:id="rId25"/>
  </p:sldMasterIdLst>
  <p:notesMasterIdLst>
    <p:notesMasterId r:id="rId44"/>
  </p:notesMasterIdLst>
  <p:sldIdLst>
    <p:sldId id="256" r:id="rId26"/>
    <p:sldId id="282" r:id="rId27"/>
    <p:sldId id="259" r:id="rId28"/>
    <p:sldId id="258" r:id="rId29"/>
    <p:sldId id="281" r:id="rId30"/>
    <p:sldId id="273" r:id="rId31"/>
    <p:sldId id="263" r:id="rId32"/>
    <p:sldId id="260" r:id="rId33"/>
    <p:sldId id="262" r:id="rId34"/>
    <p:sldId id="274" r:id="rId35"/>
    <p:sldId id="267" r:id="rId36"/>
    <p:sldId id="266" r:id="rId37"/>
    <p:sldId id="265" r:id="rId38"/>
    <p:sldId id="277" r:id="rId39"/>
    <p:sldId id="264" r:id="rId40"/>
    <p:sldId id="271" r:id="rId41"/>
    <p:sldId id="272" r:id="rId42"/>
    <p:sldId id="25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p:restoredTop sz="94716"/>
  </p:normalViewPr>
  <p:slideViewPr>
    <p:cSldViewPr snapToGrid="0" snapToObjects="1">
      <p:cViewPr>
        <p:scale>
          <a:sx n="92" d="100"/>
          <a:sy n="92" d="100"/>
        </p:scale>
        <p:origin x="248" y="7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B7040-291D-6342-8EF6-117DAEC1E538}"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79DE5-72E0-4041-8068-F198A54271AF}" type="slidenum">
              <a:rPr lang="en-US" smtClean="0"/>
              <a:t>‹#›</a:t>
            </a:fld>
            <a:endParaRPr lang="en-US"/>
          </a:p>
        </p:txBody>
      </p:sp>
    </p:spTree>
    <p:extLst>
      <p:ext uri="{BB962C8B-B14F-4D97-AF65-F5344CB8AC3E}">
        <p14:creationId xmlns:p14="http://schemas.microsoft.com/office/powerpoint/2010/main" val="126999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Harvard Professor Chris Argyris’s Ladder of Inference is a model that describes how our brain translates the data we encounter into beliefs and actions we take. This process happens in a millisecond. In any situation, we experience a large pool of data (sensory stimulus, information). Our life experience shapes the categorization in our brain and our implicit biases, which inform which data we notice and pay attention to, how we interpret that data, the assumptions we make, and, ultimately, our beliefs, actions, and patterns. </a:t>
            </a:r>
          </a:p>
          <a:p>
            <a:endParaRPr lang="en-GB" dirty="0"/>
          </a:p>
          <a:p>
            <a:r>
              <a:rPr lang="en-GB" dirty="0"/>
              <a:t>The Ladder of Inference reminds us why it is so important to test our observations, interpretations, and assumptions. This is especially true if they are about people or communities that are not our own. We need to check in with people different from us before drawing conclusions. And we must be aware that we have implicit biases and patterns that shape our beliefs and actions. </a:t>
            </a:r>
            <a:endParaRPr lang="en-IE" dirty="0"/>
          </a:p>
        </p:txBody>
      </p:sp>
      <p:sp>
        <p:nvSpPr>
          <p:cNvPr id="4" name="Slide Number Placeholder 3"/>
          <p:cNvSpPr>
            <a:spLocks noGrp="1"/>
          </p:cNvSpPr>
          <p:nvPr>
            <p:ph type="sldNum" sz="quarter" idx="5"/>
          </p:nvPr>
        </p:nvSpPr>
        <p:spPr/>
        <p:txBody>
          <a:bodyPr/>
          <a:lstStyle/>
          <a:p>
            <a:fld id="{91D79DE5-72E0-4041-8068-F198A54271AF}" type="slidenum">
              <a:rPr lang="en-US" smtClean="0"/>
              <a:t>10</a:t>
            </a:fld>
            <a:endParaRPr lang="en-US"/>
          </a:p>
        </p:txBody>
      </p:sp>
    </p:spTree>
    <p:extLst>
      <p:ext uri="{BB962C8B-B14F-4D97-AF65-F5344CB8AC3E}">
        <p14:creationId xmlns:p14="http://schemas.microsoft.com/office/powerpoint/2010/main" val="386486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7904205"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7487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39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3512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645641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462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56387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80226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706153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28989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53756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722930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6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1238644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21757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98232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83010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5171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57639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039929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422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83295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7541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4508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19155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14930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04077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2012679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555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801192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44606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552760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16936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28281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81336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4216457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2257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6685505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40747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166726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35503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990779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6827249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19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90565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266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599696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281590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948033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821515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303332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467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388491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6968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765081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01626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9318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4796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2197490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824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08769" y="2160166"/>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08769" y="4267014"/>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442848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971386"/>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39812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807226" y="3429000"/>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7005634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410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81921" y="1322152"/>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81921" y="3429000"/>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144779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812890"/>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35080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563386" y="3282696"/>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506789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9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87417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7102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032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112623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86230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24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5082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422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9669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2786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325832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10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76537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42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13366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8756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97895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2979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4181843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60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65163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348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67542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460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818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748713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63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441200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06568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51088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352739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9756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6751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390198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138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16792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28248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1948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50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2639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005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1575009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89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67524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78881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41791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84332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88050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6604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BA59F3-AEB3-204E-8300-58EF74F8C3B3}"/>
              </a:ext>
            </a:extLst>
          </p:cNvPr>
          <p:cNvSpPr>
            <a:spLocks noGrp="1"/>
          </p:cNvSpPr>
          <p:nvPr>
            <p:ph type="ctrTitle"/>
          </p:nvPr>
        </p:nvSpPr>
        <p:spPr>
          <a:xfrm>
            <a:off x="350108" y="584846"/>
            <a:ext cx="7904205" cy="1293362"/>
          </a:xfrm>
        </p:spPr>
        <p:txBody>
          <a:bodyPr anchor="t">
            <a:normAutofit/>
          </a:bodyPr>
          <a:lstStyle>
            <a:lvl1pPr algn="l">
              <a:defRPr sz="4400" b="1"/>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FF77F7AA-28BF-274E-AEFB-1D0AD137F72D}"/>
              </a:ext>
            </a:extLst>
          </p:cNvPr>
          <p:cNvSpPr>
            <a:spLocks noGrp="1"/>
          </p:cNvSpPr>
          <p:nvPr>
            <p:ph type="subTitle" idx="1"/>
          </p:nvPr>
        </p:nvSpPr>
        <p:spPr>
          <a:xfrm>
            <a:off x="350108" y="2135639"/>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96934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037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069676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376979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569874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30198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2796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32868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88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76727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407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434198"/>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0466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71708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2526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3649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63210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91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26221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2020896"/>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1164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602472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1001021"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027959"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489192"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82474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9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5622496"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124569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2534259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090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92159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1812072"/>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25971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753143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891293"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918231"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379464"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0846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41514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136522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01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1439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543C47-599B-DE42-8EE6-81B465151B86}"/>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25568963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38693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727477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775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11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1524963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6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206839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9594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337611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710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0.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11.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12.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4.jp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5.jp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6.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7.jp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8.jp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9.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20.jp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9" Type="http://schemas.openxmlformats.org/officeDocument/2006/relationships/image" Target="../media/image21.jp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 Id="rId9" Type="http://schemas.openxmlformats.org/officeDocument/2006/relationships/image" Target="../media/image22.jp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9" Type="http://schemas.openxmlformats.org/officeDocument/2006/relationships/image" Target="../media/image23.jpg"/></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5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image" Target="../media/image24.jpg"/><Relationship Id="rId5" Type="http://schemas.openxmlformats.org/officeDocument/2006/relationships/theme" Target="../theme/theme24.xml"/><Relationship Id="rId4" Type="http://schemas.openxmlformats.org/officeDocument/2006/relationships/slideLayout" Target="../slideLayouts/slideLayout155.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58.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image" Target="../media/image25.jpg"/><Relationship Id="rId5" Type="http://schemas.openxmlformats.org/officeDocument/2006/relationships/theme" Target="../theme/theme25.xml"/><Relationship Id="rId4" Type="http://schemas.openxmlformats.org/officeDocument/2006/relationships/slideLayout" Target="../slideLayouts/slideLayout15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513412"/>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70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687395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239415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317723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212057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2881650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1922871"/>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6544730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431028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3238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132822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196639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573705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471269"/>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1853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7631412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677043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2195302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9547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1962889"/>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3377950"/>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43261167"/>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2" r:id="rId3"/>
    <p:sldLayoutId id="2147483893"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778666"/>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2193727"/>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6690186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9856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6258062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84420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50" r:id="rId5"/>
    <p:sldLayoutId id="214748375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692362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4593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70046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160935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595B-0D75-AC48-884B-E3CFC293CD58}"/>
              </a:ext>
            </a:extLst>
          </p:cNvPr>
          <p:cNvSpPr>
            <a:spLocks noGrp="1"/>
          </p:cNvSpPr>
          <p:nvPr>
            <p:ph type="ctrTitle"/>
          </p:nvPr>
        </p:nvSpPr>
        <p:spPr/>
        <p:txBody>
          <a:bodyPr>
            <a:normAutofit fontScale="90000"/>
          </a:bodyPr>
          <a:lstStyle/>
          <a:p>
            <a:r>
              <a:rPr lang="en-US" dirty="0"/>
              <a:t>Future of Dublin: How to make policy that works for all</a:t>
            </a:r>
          </a:p>
        </p:txBody>
      </p:sp>
      <p:sp>
        <p:nvSpPr>
          <p:cNvPr id="3" name="Subtitle 2">
            <a:extLst>
              <a:ext uri="{FF2B5EF4-FFF2-40B4-BE49-F238E27FC236}">
                <a16:creationId xmlns:a16="http://schemas.microsoft.com/office/drawing/2014/main" id="{852A84E2-DCC8-4F41-900C-8FA7BE6A7619}"/>
              </a:ext>
            </a:extLst>
          </p:cNvPr>
          <p:cNvSpPr>
            <a:spLocks noGrp="1"/>
          </p:cNvSpPr>
          <p:nvPr>
            <p:ph type="subTitle" idx="1"/>
          </p:nvPr>
        </p:nvSpPr>
        <p:spPr/>
        <p:txBody>
          <a:bodyPr>
            <a:normAutofit/>
          </a:bodyPr>
          <a:lstStyle/>
          <a:p>
            <a:r>
              <a:rPr lang="en-US" dirty="0"/>
              <a:t>Dr Arpita Chakraborty</a:t>
            </a:r>
          </a:p>
          <a:p>
            <a:endParaRPr lang="en-US" dirty="0"/>
          </a:p>
        </p:txBody>
      </p:sp>
    </p:spTree>
    <p:extLst>
      <p:ext uri="{BB962C8B-B14F-4D97-AF65-F5344CB8AC3E}">
        <p14:creationId xmlns:p14="http://schemas.microsoft.com/office/powerpoint/2010/main" val="3304653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diagram of a ladder and a brain&#10;&#10;AI-generated content may be incorrect.">
            <a:extLst>
              <a:ext uri="{FF2B5EF4-FFF2-40B4-BE49-F238E27FC236}">
                <a16:creationId xmlns:a16="http://schemas.microsoft.com/office/drawing/2014/main" id="{8A285D82-F13D-1FD9-FB81-E3B4ACCF245D}"/>
              </a:ext>
            </a:extLst>
          </p:cNvPr>
          <p:cNvPicPr>
            <a:picLocks noGrp="1" noChangeAspect="1"/>
          </p:cNvPicPr>
          <p:nvPr>
            <p:ph sz="half" idx="2"/>
          </p:nvPr>
        </p:nvPicPr>
        <p:blipFill>
          <a:blip r:embed="rId3"/>
          <a:stretch>
            <a:fillRect/>
          </a:stretch>
        </p:blipFill>
        <p:spPr>
          <a:xfrm>
            <a:off x="2957371" y="643467"/>
            <a:ext cx="6277257" cy="5571066"/>
          </a:xfrm>
          <a:prstGeom prst="rect">
            <a:avLst/>
          </a:prstGeom>
        </p:spPr>
      </p:pic>
    </p:spTree>
    <p:extLst>
      <p:ext uri="{BB962C8B-B14F-4D97-AF65-F5344CB8AC3E}">
        <p14:creationId xmlns:p14="http://schemas.microsoft.com/office/powerpoint/2010/main" val="2310075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FDEA-395D-3943-8E61-36E0AD9098D1}"/>
              </a:ext>
            </a:extLst>
          </p:cNvPr>
          <p:cNvSpPr>
            <a:spLocks noGrp="1"/>
          </p:cNvSpPr>
          <p:nvPr>
            <p:ph type="title"/>
          </p:nvPr>
        </p:nvSpPr>
        <p:spPr/>
        <p:txBody>
          <a:bodyPr/>
          <a:lstStyle/>
          <a:p>
            <a:r>
              <a:rPr lang="en-IE" dirty="0"/>
              <a:t>Discrimination and Bias Patterns </a:t>
            </a:r>
            <a:endParaRPr lang="en-US" dirty="0"/>
          </a:p>
        </p:txBody>
      </p:sp>
      <p:sp>
        <p:nvSpPr>
          <p:cNvPr id="3" name="Text Placeholder 2">
            <a:extLst>
              <a:ext uri="{FF2B5EF4-FFF2-40B4-BE49-F238E27FC236}">
                <a16:creationId xmlns:a16="http://schemas.microsoft.com/office/drawing/2014/main" id="{6B2675DF-0C1F-3A43-B74E-269D79962C1D}"/>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4D53FC3B-6817-2B4A-B764-B99013851824}"/>
              </a:ext>
            </a:extLst>
          </p:cNvPr>
          <p:cNvSpPr>
            <a:spLocks noGrp="1"/>
          </p:cNvSpPr>
          <p:nvPr>
            <p:ph sz="half" idx="2"/>
          </p:nvPr>
        </p:nvSpPr>
        <p:spPr>
          <a:xfrm>
            <a:off x="428387" y="1801091"/>
            <a:ext cx="8840303" cy="4701309"/>
          </a:xfrm>
        </p:spPr>
        <p:txBody>
          <a:bodyPr>
            <a:normAutofit fontScale="92500" lnSpcReduction="20000"/>
          </a:bodyPr>
          <a:lstStyle/>
          <a:p>
            <a:r>
              <a:rPr lang="en-GB" dirty="0"/>
              <a:t>Perceive self as free of biases and prejudices </a:t>
            </a:r>
          </a:p>
          <a:p>
            <a:r>
              <a:rPr lang="en-GB" dirty="0"/>
              <a:t>Avoid conversations about difference</a:t>
            </a:r>
          </a:p>
          <a:p>
            <a:r>
              <a:rPr lang="en-GB" dirty="0"/>
              <a:t>Feel shameful about having prejudices </a:t>
            </a:r>
          </a:p>
          <a:p>
            <a:r>
              <a:rPr lang="en-GB" dirty="0"/>
              <a:t>Ignore or minimize differences (e.g., “We’re all the same” or “I’m </a:t>
            </a:r>
            <a:r>
              <a:rPr lang="en-GB" dirty="0" err="1"/>
              <a:t>colorblind</a:t>
            </a:r>
            <a:r>
              <a:rPr lang="en-GB" dirty="0"/>
              <a:t>”) </a:t>
            </a:r>
          </a:p>
          <a:p>
            <a:r>
              <a:rPr lang="en-GB" dirty="0"/>
              <a:t>My intent matters most (“If I didn’t mean any harm, then my behaviour is okay regardless of its impact on someone else.”) </a:t>
            </a:r>
          </a:p>
          <a:p>
            <a:r>
              <a:rPr lang="en-GB" dirty="0"/>
              <a:t>Homogenizing other communities (not acknowledging the diversity and complexity within groups) </a:t>
            </a:r>
          </a:p>
          <a:p>
            <a:r>
              <a:rPr lang="en-GB" dirty="0"/>
              <a:t>Self-righteous about equity work and knowledge </a:t>
            </a:r>
          </a:p>
          <a:p>
            <a:r>
              <a:rPr lang="en-GB" dirty="0"/>
              <a:t>Judge others who you do not perceive as committed to equity</a:t>
            </a:r>
            <a:endParaRPr lang="en-US" dirty="0"/>
          </a:p>
        </p:txBody>
      </p:sp>
    </p:spTree>
    <p:extLst>
      <p:ext uri="{BB962C8B-B14F-4D97-AF65-F5344CB8AC3E}">
        <p14:creationId xmlns:p14="http://schemas.microsoft.com/office/powerpoint/2010/main" val="1214581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A2F3-CACA-0D42-91A6-4DF9F731437B}"/>
              </a:ext>
            </a:extLst>
          </p:cNvPr>
          <p:cNvSpPr>
            <a:spLocks noGrp="1"/>
          </p:cNvSpPr>
          <p:nvPr>
            <p:ph type="title"/>
          </p:nvPr>
        </p:nvSpPr>
        <p:spPr>
          <a:xfrm>
            <a:off x="343928" y="219496"/>
            <a:ext cx="8800072" cy="932334"/>
          </a:xfrm>
        </p:spPr>
        <p:txBody>
          <a:bodyPr>
            <a:normAutofit fontScale="90000"/>
          </a:bodyPr>
          <a:lstStyle/>
          <a:p>
            <a:r>
              <a:rPr lang="en-IE" dirty="0"/>
              <a:t>Discrimination and Bias Patterns </a:t>
            </a:r>
            <a:endParaRPr lang="en-US" dirty="0"/>
          </a:p>
        </p:txBody>
      </p:sp>
      <p:sp>
        <p:nvSpPr>
          <p:cNvPr id="3" name="Content Placeholder 2">
            <a:extLst>
              <a:ext uri="{FF2B5EF4-FFF2-40B4-BE49-F238E27FC236}">
                <a16:creationId xmlns:a16="http://schemas.microsoft.com/office/drawing/2014/main" id="{53DA6A87-5A39-274C-9DF1-BBADB19841C3}"/>
              </a:ext>
            </a:extLst>
          </p:cNvPr>
          <p:cNvSpPr>
            <a:spLocks noGrp="1"/>
          </p:cNvSpPr>
          <p:nvPr>
            <p:ph sz="half" idx="1"/>
          </p:nvPr>
        </p:nvSpPr>
        <p:spPr>
          <a:xfrm>
            <a:off x="343930" y="1392382"/>
            <a:ext cx="8668452" cy="4955176"/>
          </a:xfrm>
        </p:spPr>
        <p:txBody>
          <a:bodyPr>
            <a:normAutofit fontScale="77500" lnSpcReduction="20000"/>
          </a:bodyPr>
          <a:lstStyle/>
          <a:p>
            <a:r>
              <a:rPr lang="en-GB" dirty="0"/>
              <a:t>Diffuse or reject responsibility for working on equity (“It is not my problem.”) </a:t>
            </a:r>
          </a:p>
          <a:p>
            <a:r>
              <a:rPr lang="en-GB" dirty="0"/>
              <a:t>Believe our way of doing things is the right way and others’ approaches are less valid; they should adapt to our way </a:t>
            </a:r>
          </a:p>
          <a:p>
            <a:r>
              <a:rPr lang="en-GB" dirty="0"/>
              <a:t>Not speaking up or intervening when witnessing discriminatory behaviours and practices, including microaggressions </a:t>
            </a:r>
          </a:p>
          <a:p>
            <a:r>
              <a:rPr lang="en-GB" dirty="0"/>
              <a:t>Minimize others’ experience of prejudice or bias (“Are you sure that happened? They probably didn’t mean it.”)</a:t>
            </a:r>
          </a:p>
          <a:p>
            <a:r>
              <a:rPr lang="en-GB" dirty="0"/>
              <a:t>Deferring to white people for advice, guidance, or expertise </a:t>
            </a:r>
          </a:p>
          <a:p>
            <a:r>
              <a:rPr lang="en-GB" dirty="0"/>
              <a:t>Decide people’s interests or skill sets based on their group (assuming a minoritized volunteer will be more interested in community services than the business side of an organization) </a:t>
            </a:r>
          </a:p>
          <a:p>
            <a:r>
              <a:rPr lang="en-GB" dirty="0"/>
              <a:t>Shame or negative view of one’s own race or ethnicity </a:t>
            </a:r>
          </a:p>
          <a:p>
            <a:r>
              <a:rPr lang="en-GB" dirty="0"/>
              <a:t>Minimize or invalidate one’s own experiences of prejudice or bias (“It’s not that bad; others have it worse.”)</a:t>
            </a:r>
            <a:endParaRPr lang="en-US" dirty="0"/>
          </a:p>
        </p:txBody>
      </p:sp>
    </p:spTree>
    <p:extLst>
      <p:ext uri="{BB962C8B-B14F-4D97-AF65-F5344CB8AC3E}">
        <p14:creationId xmlns:p14="http://schemas.microsoft.com/office/powerpoint/2010/main" val="230750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FD6C-C347-6E46-8B8E-56D3BB921E48}"/>
              </a:ext>
            </a:extLst>
          </p:cNvPr>
          <p:cNvSpPr>
            <a:spLocks noGrp="1"/>
          </p:cNvSpPr>
          <p:nvPr>
            <p:ph type="title"/>
          </p:nvPr>
        </p:nvSpPr>
        <p:spPr/>
        <p:txBody>
          <a:bodyPr>
            <a:normAutofit fontScale="90000"/>
          </a:bodyPr>
          <a:lstStyle/>
          <a:p>
            <a:r>
              <a:rPr lang="en-IE" dirty="0"/>
              <a:t>Discrimination and Bias Patterns </a:t>
            </a:r>
            <a:endParaRPr lang="en-US" dirty="0"/>
          </a:p>
        </p:txBody>
      </p:sp>
      <p:sp>
        <p:nvSpPr>
          <p:cNvPr id="3" name="Content Placeholder 2">
            <a:extLst>
              <a:ext uri="{FF2B5EF4-FFF2-40B4-BE49-F238E27FC236}">
                <a16:creationId xmlns:a16="http://schemas.microsoft.com/office/drawing/2014/main" id="{9489CEE1-B335-B044-9876-83E1C11DF5DC}"/>
              </a:ext>
            </a:extLst>
          </p:cNvPr>
          <p:cNvSpPr>
            <a:spLocks noGrp="1"/>
          </p:cNvSpPr>
          <p:nvPr>
            <p:ph sz="half" idx="1"/>
          </p:nvPr>
        </p:nvSpPr>
        <p:spPr>
          <a:xfrm>
            <a:off x="343930" y="1996220"/>
            <a:ext cx="8800070" cy="4351338"/>
          </a:xfrm>
        </p:spPr>
        <p:txBody>
          <a:bodyPr>
            <a:normAutofit/>
          </a:bodyPr>
          <a:lstStyle/>
          <a:p>
            <a:r>
              <a:rPr lang="en-GB" dirty="0"/>
              <a:t>Blame oneself for being targeted by racism </a:t>
            </a:r>
          </a:p>
          <a:p>
            <a:r>
              <a:rPr lang="en-GB" dirty="0"/>
              <a:t>Shame for looking different or desiring to fit in with status quo of dominant groups, culture</a:t>
            </a:r>
          </a:p>
          <a:p>
            <a:r>
              <a:rPr lang="en-GB" dirty="0"/>
              <a:t>Feeling the need to always prove you belong (overcompensating by emphasizing credentials, not asking for assistance)</a:t>
            </a:r>
          </a:p>
          <a:p>
            <a:r>
              <a:rPr lang="en-GB" dirty="0"/>
              <a:t>Comparing your underrepresented group against others; minimizing or competing with other underrepresented groups</a:t>
            </a:r>
            <a:endParaRPr lang="en-US" dirty="0"/>
          </a:p>
        </p:txBody>
      </p:sp>
    </p:spTree>
    <p:extLst>
      <p:ext uri="{BB962C8B-B14F-4D97-AF65-F5344CB8AC3E}">
        <p14:creationId xmlns:p14="http://schemas.microsoft.com/office/powerpoint/2010/main" val="3202530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F838-7817-734C-ADDF-0359E130C4DC}"/>
              </a:ext>
            </a:extLst>
          </p:cNvPr>
          <p:cNvSpPr>
            <a:spLocks noGrp="1"/>
          </p:cNvSpPr>
          <p:nvPr>
            <p:ph type="title"/>
          </p:nvPr>
        </p:nvSpPr>
        <p:spPr/>
        <p:txBody>
          <a:bodyPr/>
          <a:lstStyle/>
          <a:p>
            <a:r>
              <a:rPr lang="en-US" dirty="0"/>
              <a:t>For every pattern you identified</a:t>
            </a:r>
          </a:p>
        </p:txBody>
      </p:sp>
      <p:sp>
        <p:nvSpPr>
          <p:cNvPr id="3" name="Content Placeholder 2">
            <a:extLst>
              <a:ext uri="{FF2B5EF4-FFF2-40B4-BE49-F238E27FC236}">
                <a16:creationId xmlns:a16="http://schemas.microsoft.com/office/drawing/2014/main" id="{B31213EA-1C29-534C-87C0-E301DAAD1344}"/>
              </a:ext>
            </a:extLst>
          </p:cNvPr>
          <p:cNvSpPr>
            <a:spLocks noGrp="1"/>
          </p:cNvSpPr>
          <p:nvPr>
            <p:ph idx="1"/>
          </p:nvPr>
        </p:nvSpPr>
        <p:spPr/>
        <p:txBody>
          <a:bodyPr/>
          <a:lstStyle/>
          <a:p>
            <a:pPr marL="0" indent="0">
              <a:buNone/>
            </a:pPr>
            <a:r>
              <a:rPr lang="en-GB" dirty="0"/>
              <a:t>Please answer the following questions:</a:t>
            </a:r>
          </a:p>
          <a:p>
            <a:r>
              <a:rPr lang="en-GB" dirty="0"/>
              <a:t>How does this pattern show up in my life? How does it show up in my equity work?</a:t>
            </a:r>
          </a:p>
          <a:p>
            <a:r>
              <a:rPr lang="en-GB" dirty="0"/>
              <a:t>How does this pattern impede me? How does it impede my work with others?</a:t>
            </a:r>
            <a:endParaRPr lang="en-US" dirty="0"/>
          </a:p>
        </p:txBody>
      </p:sp>
    </p:spTree>
    <p:extLst>
      <p:ext uri="{BB962C8B-B14F-4D97-AF65-F5344CB8AC3E}">
        <p14:creationId xmlns:p14="http://schemas.microsoft.com/office/powerpoint/2010/main" val="483756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0865-7EA6-5D49-8905-6DA5188BFB87}"/>
              </a:ext>
            </a:extLst>
          </p:cNvPr>
          <p:cNvSpPr>
            <a:spLocks noGrp="1"/>
          </p:cNvSpPr>
          <p:nvPr>
            <p:ph type="title"/>
          </p:nvPr>
        </p:nvSpPr>
        <p:spPr/>
        <p:txBody>
          <a:bodyPr/>
          <a:lstStyle/>
          <a:p>
            <a:r>
              <a:rPr lang="en-US" dirty="0"/>
              <a:t>Reflect as an ally</a:t>
            </a:r>
          </a:p>
        </p:txBody>
      </p:sp>
      <p:sp>
        <p:nvSpPr>
          <p:cNvPr id="3" name="Content Placeholder 2">
            <a:extLst>
              <a:ext uri="{FF2B5EF4-FFF2-40B4-BE49-F238E27FC236}">
                <a16:creationId xmlns:a16="http://schemas.microsoft.com/office/drawing/2014/main" id="{D085875C-A3B5-3B4D-9104-26A9E146B576}"/>
              </a:ext>
            </a:extLst>
          </p:cNvPr>
          <p:cNvSpPr>
            <a:spLocks noGrp="1"/>
          </p:cNvSpPr>
          <p:nvPr>
            <p:ph sz="half" idx="1"/>
          </p:nvPr>
        </p:nvSpPr>
        <p:spPr/>
        <p:txBody>
          <a:bodyPr/>
          <a:lstStyle/>
          <a:p>
            <a:r>
              <a:rPr lang="en-GB" dirty="0"/>
              <a:t>Consider your own background; how have these policies affected your and your family’s opportunities across generations?</a:t>
            </a:r>
          </a:p>
          <a:p>
            <a:r>
              <a:rPr lang="en-GB" dirty="0"/>
              <a:t>How can you extend this benefit to others?</a:t>
            </a:r>
            <a:endParaRPr lang="en-US" dirty="0"/>
          </a:p>
        </p:txBody>
      </p:sp>
      <p:sp>
        <p:nvSpPr>
          <p:cNvPr id="4" name="Content Placeholder 3">
            <a:extLst>
              <a:ext uri="{FF2B5EF4-FFF2-40B4-BE49-F238E27FC236}">
                <a16:creationId xmlns:a16="http://schemas.microsoft.com/office/drawing/2014/main" id="{22EB4D8E-933A-F842-BB9C-60FEA41390B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871619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ED76A-3D0F-954D-B7F5-9F212284EB5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Being a good ally</a:t>
            </a:r>
          </a:p>
        </p:txBody>
      </p:sp>
      <p:pic>
        <p:nvPicPr>
          <p:cNvPr id="7" name="Content Placeholder 6" descr="A group of hands holding a puzzle&#10;&#10;AI-generated content may be incorrect.">
            <a:extLst>
              <a:ext uri="{FF2B5EF4-FFF2-40B4-BE49-F238E27FC236}">
                <a16:creationId xmlns:a16="http://schemas.microsoft.com/office/drawing/2014/main" id="{AA45753E-0202-0504-4E3B-8681DBEE6E27}"/>
              </a:ext>
            </a:extLst>
          </p:cNvPr>
          <p:cNvPicPr>
            <a:picLocks noGrp="1" noChangeAspect="1"/>
          </p:cNvPicPr>
          <p:nvPr>
            <p:ph idx="1"/>
          </p:nvPr>
        </p:nvPicPr>
        <p:blipFill>
          <a:blip r:embed="rId2"/>
          <a:stretch>
            <a:fillRect/>
          </a:stretch>
        </p:blipFill>
        <p:spPr>
          <a:xfrm>
            <a:off x="5129660" y="961812"/>
            <a:ext cx="5006078" cy="4930987"/>
          </a:xfrm>
          <a:prstGeom prst="rect">
            <a:avLst/>
          </a:prstGeom>
        </p:spPr>
      </p:pic>
    </p:spTree>
    <p:extLst>
      <p:ext uri="{BB962C8B-B14F-4D97-AF65-F5344CB8AC3E}">
        <p14:creationId xmlns:p14="http://schemas.microsoft.com/office/powerpoint/2010/main" val="1915448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203BC-1317-B140-AD7C-CB73CE5979D6}"/>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a:solidFill>
                  <a:schemeClr val="tx1"/>
                </a:solidFill>
              </a:rPr>
              <a:t>A future Dublin</a:t>
            </a:r>
          </a:p>
        </p:txBody>
      </p:sp>
      <p:pic>
        <p:nvPicPr>
          <p:cNvPr id="8" name="Content Placeholder 7">
            <a:extLst>
              <a:ext uri="{FF2B5EF4-FFF2-40B4-BE49-F238E27FC236}">
                <a16:creationId xmlns:a16="http://schemas.microsoft.com/office/drawing/2014/main" id="{6AB73299-9257-2D67-B1E1-A209BBBB1689}"/>
              </a:ext>
            </a:extLst>
          </p:cNvPr>
          <p:cNvPicPr>
            <a:picLocks noGrp="1" noChangeAspect="1"/>
          </p:cNvPicPr>
          <p:nvPr>
            <p:ph sz="half" idx="2"/>
          </p:nvPr>
        </p:nvPicPr>
        <p:blipFill>
          <a:blip r:embed="rId2"/>
          <a:srcRect l="12493" r="3071" b="-14"/>
          <a:stretch>
            <a:fillRect/>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D4B0EAD-30D9-0F45-BF3B-BF99B2D04E27}"/>
              </a:ext>
            </a:extLst>
          </p:cNvPr>
          <p:cNvSpPr>
            <a:spLocks noGrp="1"/>
          </p:cNvSpPr>
          <p:nvPr>
            <p:ph sz="half" idx="1"/>
          </p:nvPr>
        </p:nvSpPr>
        <p:spPr>
          <a:xfrm>
            <a:off x="8643193" y="2418408"/>
            <a:ext cx="2942813" cy="3540265"/>
          </a:xfrm>
        </p:spPr>
        <p:txBody>
          <a:bodyPr vert="horz" lIns="91440" tIns="45720" rIns="91440" bIns="45720" rtlCol="0">
            <a:normAutofit/>
          </a:bodyPr>
          <a:lstStyle/>
          <a:p>
            <a:r>
              <a:rPr lang="en-US" sz="2000">
                <a:solidFill>
                  <a:schemeClr val="tx1"/>
                </a:solidFill>
              </a:rPr>
              <a:t>That is based on equity </a:t>
            </a:r>
          </a:p>
          <a:p>
            <a:r>
              <a:rPr lang="en-US" sz="2000">
                <a:solidFill>
                  <a:schemeClr val="tx1"/>
                </a:solidFill>
              </a:rPr>
              <a:t>Includes everyone</a:t>
            </a:r>
          </a:p>
          <a:p>
            <a:r>
              <a:rPr lang="en-US" sz="2000">
                <a:solidFill>
                  <a:schemeClr val="tx1"/>
                </a:solidFill>
              </a:rPr>
              <a:t>Strives to improve experiences of all sections of society </a:t>
            </a:r>
          </a:p>
          <a:p>
            <a:r>
              <a:rPr lang="en-US" sz="2000">
                <a:solidFill>
                  <a:schemeClr val="tx1"/>
                </a:solidFill>
              </a:rPr>
              <a:t>Acknowledges the changes in life and populations</a:t>
            </a:r>
          </a:p>
        </p:txBody>
      </p:sp>
      <p:sp>
        <p:nvSpPr>
          <p:cNvPr id="15" name="Rectangle 1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764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CC7E-04C5-FB4A-9B83-482896895051}"/>
              </a:ext>
            </a:extLst>
          </p:cNvPr>
          <p:cNvSpPr>
            <a:spLocks noGrp="1"/>
          </p:cNvSpPr>
          <p:nvPr>
            <p:ph type="ctrTitle"/>
          </p:nvPr>
        </p:nvSpPr>
        <p:spPr/>
        <p:txBody>
          <a:bodyPr/>
          <a:lstStyle/>
          <a:p>
            <a:r>
              <a:rPr lang="en-US" dirty="0"/>
              <a:t>Contact:</a:t>
            </a:r>
          </a:p>
        </p:txBody>
      </p:sp>
      <p:sp>
        <p:nvSpPr>
          <p:cNvPr id="3" name="Subtitle 2">
            <a:extLst>
              <a:ext uri="{FF2B5EF4-FFF2-40B4-BE49-F238E27FC236}">
                <a16:creationId xmlns:a16="http://schemas.microsoft.com/office/drawing/2014/main" id="{F3F5D1FE-C457-DC4F-805A-1A8DCF155928}"/>
              </a:ext>
            </a:extLst>
          </p:cNvPr>
          <p:cNvSpPr>
            <a:spLocks noGrp="1"/>
          </p:cNvSpPr>
          <p:nvPr>
            <p:ph type="subTitle" idx="1"/>
          </p:nvPr>
        </p:nvSpPr>
        <p:spPr/>
        <p:txBody>
          <a:bodyPr/>
          <a:lstStyle/>
          <a:p>
            <a:r>
              <a:rPr lang="en-US" dirty="0"/>
              <a:t>Dr Arpita Chakraborty</a:t>
            </a:r>
          </a:p>
          <a:p>
            <a:r>
              <a:rPr lang="en-US" dirty="0"/>
              <a:t>Email: arpita.chakraborty@dcu.ie </a:t>
            </a:r>
          </a:p>
        </p:txBody>
      </p:sp>
    </p:spTree>
    <p:extLst>
      <p:ext uri="{BB962C8B-B14F-4D97-AF65-F5344CB8AC3E}">
        <p14:creationId xmlns:p14="http://schemas.microsoft.com/office/powerpoint/2010/main" val="289156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3DDB-907B-A7AF-81F4-9E0CF79ACFBE}"/>
              </a:ext>
            </a:extLst>
          </p:cNvPr>
          <p:cNvSpPr>
            <a:spLocks noGrp="1"/>
          </p:cNvSpPr>
          <p:nvPr>
            <p:ph type="title"/>
          </p:nvPr>
        </p:nvSpPr>
        <p:spPr/>
        <p:txBody>
          <a:bodyPr/>
          <a:lstStyle/>
          <a:p>
            <a:r>
              <a:rPr lang="en-US" dirty="0"/>
              <a:t>Who am I? </a:t>
            </a:r>
          </a:p>
        </p:txBody>
      </p:sp>
      <p:sp>
        <p:nvSpPr>
          <p:cNvPr id="3" name="Content Placeholder 2">
            <a:extLst>
              <a:ext uri="{FF2B5EF4-FFF2-40B4-BE49-F238E27FC236}">
                <a16:creationId xmlns:a16="http://schemas.microsoft.com/office/drawing/2014/main" id="{4CCDEB5A-B888-A23C-29DD-8D12621C1276}"/>
              </a:ext>
            </a:extLst>
          </p:cNvPr>
          <p:cNvSpPr>
            <a:spLocks noGrp="1"/>
          </p:cNvSpPr>
          <p:nvPr>
            <p:ph idx="1"/>
          </p:nvPr>
        </p:nvSpPr>
        <p:spPr>
          <a:xfrm>
            <a:off x="343930" y="1545408"/>
            <a:ext cx="7737389" cy="3047217"/>
          </a:xfrm>
        </p:spPr>
        <p:txBody>
          <a:bodyPr>
            <a:normAutofit/>
          </a:bodyPr>
          <a:lstStyle/>
          <a:p>
            <a:r>
              <a:rPr lang="en-US" dirty="0"/>
              <a:t>Vice-Director, Institute for Research on Genders and Sexualities</a:t>
            </a:r>
          </a:p>
          <a:p>
            <a:r>
              <a:rPr lang="en-US" dirty="0"/>
              <a:t>More than a decade’s experience as a researcher on gender, caste and race</a:t>
            </a:r>
          </a:p>
          <a:p>
            <a:r>
              <a:rPr lang="en-US" dirty="0"/>
              <a:t>Worked with NGOs, governments, universities in more than 7 countries</a:t>
            </a:r>
          </a:p>
        </p:txBody>
      </p:sp>
    </p:spTree>
    <p:extLst>
      <p:ext uri="{BB962C8B-B14F-4D97-AF65-F5344CB8AC3E}">
        <p14:creationId xmlns:p14="http://schemas.microsoft.com/office/powerpoint/2010/main" val="1268189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1A74-2CFB-E541-8DC4-0AF3F05EA027}"/>
              </a:ext>
            </a:extLst>
          </p:cNvPr>
          <p:cNvSpPr>
            <a:spLocks noGrp="1"/>
          </p:cNvSpPr>
          <p:nvPr>
            <p:ph type="title"/>
          </p:nvPr>
        </p:nvSpPr>
        <p:spPr/>
        <p:txBody>
          <a:bodyPr/>
          <a:lstStyle/>
          <a:p>
            <a:r>
              <a:rPr lang="en-US" dirty="0"/>
              <a:t>Imagining the future Dublin</a:t>
            </a:r>
          </a:p>
        </p:txBody>
      </p:sp>
      <p:sp>
        <p:nvSpPr>
          <p:cNvPr id="3" name="Text Placeholder 2">
            <a:extLst>
              <a:ext uri="{FF2B5EF4-FFF2-40B4-BE49-F238E27FC236}">
                <a16:creationId xmlns:a16="http://schemas.microsoft.com/office/drawing/2014/main" id="{11CBE825-BABC-F042-BC10-18BAD96A0430}"/>
              </a:ext>
            </a:extLst>
          </p:cNvPr>
          <p:cNvSpPr>
            <a:spLocks noGrp="1"/>
          </p:cNvSpPr>
          <p:nvPr>
            <p:ph type="body" idx="1"/>
          </p:nvPr>
        </p:nvSpPr>
        <p:spPr/>
        <p:txBody>
          <a:bodyPr/>
          <a:lstStyle/>
          <a:p>
            <a:r>
              <a:rPr lang="en-US" dirty="0"/>
              <a:t>How does it look for you?</a:t>
            </a:r>
          </a:p>
        </p:txBody>
      </p:sp>
    </p:spTree>
    <p:extLst>
      <p:ext uri="{BB962C8B-B14F-4D97-AF65-F5344CB8AC3E}">
        <p14:creationId xmlns:p14="http://schemas.microsoft.com/office/powerpoint/2010/main" val="1028795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people holding apples on a tree&#10;&#10;AI-generated content may be incorrect.">
            <a:extLst>
              <a:ext uri="{FF2B5EF4-FFF2-40B4-BE49-F238E27FC236}">
                <a16:creationId xmlns:a16="http://schemas.microsoft.com/office/drawing/2014/main" id="{CE295B7D-641B-D3BA-A1EE-3109CC5EFAD1}"/>
              </a:ext>
            </a:extLst>
          </p:cNvPr>
          <p:cNvPicPr>
            <a:picLocks noGrp="1" noChangeAspect="1"/>
          </p:cNvPicPr>
          <p:nvPr>
            <p:ph idx="1"/>
          </p:nvPr>
        </p:nvPicPr>
        <p:blipFill>
          <a:blip r:embed="rId2"/>
          <a:srcRect b="16357"/>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C3DCD-3C8A-2241-B570-2837EA328C3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a:solidFill>
                  <a:schemeClr val="tx1">
                    <a:lumMod val="85000"/>
                    <a:lumOff val="15000"/>
                  </a:schemeClr>
                </a:solidFill>
              </a:rPr>
              <a:t>Equity</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550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circle with text&#10;&#10;AI-generated content may be incorrect.">
            <a:extLst>
              <a:ext uri="{FF2B5EF4-FFF2-40B4-BE49-F238E27FC236}">
                <a16:creationId xmlns:a16="http://schemas.microsoft.com/office/drawing/2014/main" id="{0C4EFC98-FF73-21F8-7FA8-FD894037B885}"/>
              </a:ext>
            </a:extLst>
          </p:cNvPr>
          <p:cNvPicPr>
            <a:picLocks noGrp="1" noChangeAspect="1"/>
          </p:cNvPicPr>
          <p:nvPr>
            <p:ph idx="1"/>
          </p:nvPr>
        </p:nvPicPr>
        <p:blipFill>
          <a:blip r:embed="rId2"/>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566151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C4E8B-3CAB-DB43-9C9E-00F5A28BA6C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Our Dublin</a:t>
            </a:r>
          </a:p>
        </p:txBody>
      </p:sp>
      <p:pic>
        <p:nvPicPr>
          <p:cNvPr id="5" name="Content Placeholder 4" descr="A diagram of different values&#10;&#10;AI-generated content may be incorrect.">
            <a:extLst>
              <a:ext uri="{FF2B5EF4-FFF2-40B4-BE49-F238E27FC236}">
                <a16:creationId xmlns:a16="http://schemas.microsoft.com/office/drawing/2014/main" id="{233E70FF-38D5-62F7-72F2-DA8AAF3EA3E8}"/>
              </a:ext>
            </a:extLst>
          </p:cNvPr>
          <p:cNvPicPr>
            <a:picLocks noGrp="1" noChangeAspect="1"/>
          </p:cNvPicPr>
          <p:nvPr>
            <p:ph idx="1"/>
          </p:nvPr>
        </p:nvPicPr>
        <p:blipFill>
          <a:blip r:embed="rId2"/>
          <a:stretch>
            <a:fillRect/>
          </a:stretch>
        </p:blipFill>
        <p:spPr>
          <a:xfrm>
            <a:off x="4184455" y="961812"/>
            <a:ext cx="6896489" cy="4930987"/>
          </a:xfrm>
          <a:prstGeom prst="rect">
            <a:avLst/>
          </a:prstGeom>
        </p:spPr>
      </p:pic>
    </p:spTree>
    <p:extLst>
      <p:ext uri="{BB962C8B-B14F-4D97-AF65-F5344CB8AC3E}">
        <p14:creationId xmlns:p14="http://schemas.microsoft.com/office/powerpoint/2010/main" val="3012300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7D8F-8972-AC42-8C86-57E1F62C11C4}"/>
              </a:ext>
            </a:extLst>
          </p:cNvPr>
          <p:cNvSpPr>
            <a:spLocks noGrp="1"/>
          </p:cNvSpPr>
          <p:nvPr>
            <p:ph type="title"/>
          </p:nvPr>
        </p:nvSpPr>
        <p:spPr/>
        <p:txBody>
          <a:bodyPr/>
          <a:lstStyle/>
          <a:p>
            <a:r>
              <a:rPr lang="en-US" dirty="0"/>
              <a:t>Equality Laws </a:t>
            </a:r>
          </a:p>
        </p:txBody>
      </p:sp>
      <p:sp>
        <p:nvSpPr>
          <p:cNvPr id="3" name="Text Placeholder 2">
            <a:extLst>
              <a:ext uri="{FF2B5EF4-FFF2-40B4-BE49-F238E27FC236}">
                <a16:creationId xmlns:a16="http://schemas.microsoft.com/office/drawing/2014/main" id="{05B963E2-B705-C84F-BAD7-0276C127EF87}"/>
              </a:ext>
            </a:extLst>
          </p:cNvPr>
          <p:cNvSpPr>
            <a:spLocks noGrp="1"/>
          </p:cNvSpPr>
          <p:nvPr>
            <p:ph type="body" idx="1"/>
          </p:nvPr>
        </p:nvSpPr>
        <p:spPr/>
        <p:txBody>
          <a:bodyPr/>
          <a:lstStyle/>
          <a:p>
            <a:r>
              <a:rPr lang="en-GB" dirty="0"/>
              <a:t>Nine protected grounds</a:t>
            </a:r>
          </a:p>
          <a:p>
            <a:endParaRPr lang="en-US" dirty="0"/>
          </a:p>
        </p:txBody>
      </p:sp>
      <p:sp>
        <p:nvSpPr>
          <p:cNvPr id="4" name="Content Placeholder 3">
            <a:extLst>
              <a:ext uri="{FF2B5EF4-FFF2-40B4-BE49-F238E27FC236}">
                <a16:creationId xmlns:a16="http://schemas.microsoft.com/office/drawing/2014/main" id="{3F8ED6E2-1250-534A-8100-4D2F056AF4DA}"/>
              </a:ext>
            </a:extLst>
          </p:cNvPr>
          <p:cNvSpPr>
            <a:spLocks noGrp="1"/>
          </p:cNvSpPr>
          <p:nvPr>
            <p:ph sz="half" idx="2"/>
          </p:nvPr>
        </p:nvSpPr>
        <p:spPr>
          <a:xfrm>
            <a:off x="362416" y="2098964"/>
            <a:ext cx="4384963" cy="3399794"/>
          </a:xfrm>
        </p:spPr>
        <p:txBody>
          <a:bodyPr>
            <a:normAutofit fontScale="70000" lnSpcReduction="20000"/>
          </a:bodyPr>
          <a:lstStyle/>
          <a:p>
            <a:r>
              <a:rPr lang="en-GB" dirty="0"/>
              <a:t>Age</a:t>
            </a:r>
          </a:p>
          <a:p>
            <a:r>
              <a:rPr lang="en-GB" dirty="0"/>
              <a:t>Civil Status</a:t>
            </a:r>
          </a:p>
          <a:p>
            <a:r>
              <a:rPr lang="en-GB" dirty="0"/>
              <a:t>Disability</a:t>
            </a:r>
          </a:p>
          <a:p>
            <a:r>
              <a:rPr lang="en-GB" dirty="0"/>
              <a:t>Family Status</a:t>
            </a:r>
          </a:p>
          <a:p>
            <a:r>
              <a:rPr lang="en-GB" dirty="0"/>
              <a:t>Gender</a:t>
            </a:r>
          </a:p>
          <a:p>
            <a:r>
              <a:rPr lang="en-GB" dirty="0"/>
              <a:t>Membership of the Traveller Community</a:t>
            </a:r>
          </a:p>
          <a:p>
            <a:r>
              <a:rPr lang="en-GB" dirty="0"/>
              <a:t>Race</a:t>
            </a:r>
          </a:p>
          <a:p>
            <a:r>
              <a:rPr lang="en-GB" dirty="0"/>
              <a:t>Religion</a:t>
            </a:r>
          </a:p>
          <a:p>
            <a:r>
              <a:rPr lang="en-GB" dirty="0"/>
              <a:t>Sexual Orientation</a:t>
            </a:r>
          </a:p>
          <a:p>
            <a:pPr marL="0" indent="0">
              <a:buNone/>
            </a:pPr>
            <a:endParaRPr lang="en-GB" dirty="0"/>
          </a:p>
          <a:p>
            <a:pPr marL="0" indent="0">
              <a:buNone/>
            </a:pPr>
            <a:endParaRPr lang="en-GB" dirty="0"/>
          </a:p>
        </p:txBody>
      </p:sp>
      <p:sp>
        <p:nvSpPr>
          <p:cNvPr id="5" name="Text Placeholder 4">
            <a:extLst>
              <a:ext uri="{FF2B5EF4-FFF2-40B4-BE49-F238E27FC236}">
                <a16:creationId xmlns:a16="http://schemas.microsoft.com/office/drawing/2014/main" id="{03321018-890C-FB4E-8E64-CA8EBA710A0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5C6AA3B9-2908-DB4E-A8E2-16E8138FE24E}"/>
              </a:ext>
            </a:extLst>
          </p:cNvPr>
          <p:cNvSpPr>
            <a:spLocks noGrp="1"/>
          </p:cNvSpPr>
          <p:nvPr>
            <p:ph sz="quarter" idx="4"/>
          </p:nvPr>
        </p:nvSpPr>
        <p:spPr/>
        <p:txBody>
          <a:bodyPr>
            <a:normAutofit fontScale="70000" lnSpcReduction="20000"/>
          </a:bodyPr>
          <a:lstStyle/>
          <a:p>
            <a:endParaRPr lang="en-US"/>
          </a:p>
        </p:txBody>
      </p:sp>
    </p:spTree>
    <p:extLst>
      <p:ext uri="{BB962C8B-B14F-4D97-AF65-F5344CB8AC3E}">
        <p14:creationId xmlns:p14="http://schemas.microsoft.com/office/powerpoint/2010/main" val="1047781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D7FD-C3A8-CB45-B886-78C7238C55DB}"/>
              </a:ext>
            </a:extLst>
          </p:cNvPr>
          <p:cNvSpPr>
            <a:spLocks noGrp="1"/>
          </p:cNvSpPr>
          <p:nvPr>
            <p:ph type="title"/>
          </p:nvPr>
        </p:nvSpPr>
        <p:spPr>
          <a:xfrm>
            <a:off x="260803" y="88789"/>
            <a:ext cx="5537886" cy="932334"/>
          </a:xfrm>
        </p:spPr>
        <p:txBody>
          <a:bodyPr>
            <a:normAutofit/>
          </a:bodyPr>
          <a:lstStyle/>
          <a:p>
            <a:r>
              <a:rPr lang="en-US" dirty="0"/>
              <a:t>Think about…</a:t>
            </a:r>
          </a:p>
        </p:txBody>
      </p:sp>
      <p:pic>
        <p:nvPicPr>
          <p:cNvPr id="5" name="Content Placeholder 4" descr="A diagram of different colors&#10;&#10;AI-generated content may be incorrect.">
            <a:extLst>
              <a:ext uri="{FF2B5EF4-FFF2-40B4-BE49-F238E27FC236}">
                <a16:creationId xmlns:a16="http://schemas.microsoft.com/office/drawing/2014/main" id="{6FF86732-D136-D16A-8053-DA10F8252709}"/>
              </a:ext>
            </a:extLst>
          </p:cNvPr>
          <p:cNvPicPr>
            <a:picLocks noGrp="1" noChangeAspect="1"/>
          </p:cNvPicPr>
          <p:nvPr>
            <p:ph idx="1"/>
          </p:nvPr>
        </p:nvPicPr>
        <p:blipFill>
          <a:blip r:embed="rId2"/>
          <a:stretch>
            <a:fillRect/>
          </a:stretch>
        </p:blipFill>
        <p:spPr>
          <a:xfrm>
            <a:off x="260803" y="1336964"/>
            <a:ext cx="5652556" cy="2890116"/>
          </a:xfrm>
        </p:spPr>
      </p:pic>
    </p:spTree>
    <p:extLst>
      <p:ext uri="{BB962C8B-B14F-4D97-AF65-F5344CB8AC3E}">
        <p14:creationId xmlns:p14="http://schemas.microsoft.com/office/powerpoint/2010/main" val="1996655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9845-312E-0C46-8B13-6430EF5FD483}"/>
              </a:ext>
            </a:extLst>
          </p:cNvPr>
          <p:cNvSpPr>
            <a:spLocks noGrp="1"/>
          </p:cNvSpPr>
          <p:nvPr>
            <p:ph type="title"/>
          </p:nvPr>
        </p:nvSpPr>
        <p:spPr/>
        <p:txBody>
          <a:bodyPr/>
          <a:lstStyle/>
          <a:p>
            <a:r>
              <a:rPr lang="en-US" dirty="0"/>
              <a:t>What it means for policy makers</a:t>
            </a:r>
          </a:p>
        </p:txBody>
      </p:sp>
      <p:sp>
        <p:nvSpPr>
          <p:cNvPr id="3" name="Content Placeholder 2">
            <a:extLst>
              <a:ext uri="{FF2B5EF4-FFF2-40B4-BE49-F238E27FC236}">
                <a16:creationId xmlns:a16="http://schemas.microsoft.com/office/drawing/2014/main" id="{0A1B8CD7-BF82-604D-8513-BD0EF790D88E}"/>
              </a:ext>
            </a:extLst>
          </p:cNvPr>
          <p:cNvSpPr>
            <a:spLocks noGrp="1"/>
          </p:cNvSpPr>
          <p:nvPr>
            <p:ph sz="half" idx="1"/>
          </p:nvPr>
        </p:nvSpPr>
        <p:spPr/>
        <p:txBody>
          <a:bodyPr/>
          <a:lstStyle/>
          <a:p>
            <a:r>
              <a:rPr lang="en-US" dirty="0"/>
              <a:t>Thinking about how the policy will impact different groups </a:t>
            </a:r>
          </a:p>
          <a:p>
            <a:r>
              <a:rPr lang="en-US" dirty="0"/>
              <a:t>Listen and act with communities</a:t>
            </a:r>
          </a:p>
          <a:p>
            <a:r>
              <a:rPr lang="en-US" dirty="0"/>
              <a:t>Ensuring the voices from these groups are heard</a:t>
            </a:r>
          </a:p>
        </p:txBody>
      </p:sp>
      <p:sp>
        <p:nvSpPr>
          <p:cNvPr id="4" name="Content Placeholder 3">
            <a:extLst>
              <a:ext uri="{FF2B5EF4-FFF2-40B4-BE49-F238E27FC236}">
                <a16:creationId xmlns:a16="http://schemas.microsoft.com/office/drawing/2014/main" id="{09D2C19C-6B3A-8A4C-95FC-96D713C035E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20562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2</vt:i4>
      </vt:variant>
      <vt:variant>
        <vt:lpstr>Theme</vt:lpstr>
      </vt:variant>
      <vt:variant>
        <vt:i4>25</vt:i4>
      </vt:variant>
      <vt:variant>
        <vt:lpstr>Slide Titles</vt:lpstr>
      </vt:variant>
      <vt:variant>
        <vt:i4>18</vt:i4>
      </vt:variant>
    </vt:vector>
  </HeadingPairs>
  <TitlesOfParts>
    <vt:vector size="45" baseType="lpstr">
      <vt:lpstr>Arial</vt:lpstr>
      <vt:lpstr>Calibri</vt:lpstr>
      <vt:lpstr>Office Theme</vt:lpstr>
      <vt:lpstr>2_Office Theme</vt:lpstr>
      <vt:lpstr>3_Office Theme</vt:lpstr>
      <vt:lpstr>5_Office Theme</vt:lpstr>
      <vt:lpstr>6_Office Theme</vt:lpstr>
      <vt:lpstr>7_Office Theme</vt:lpstr>
      <vt:lpstr>4_Office Theme</vt:lpstr>
      <vt:lpstr>9_Office Theme</vt:lpstr>
      <vt:lpstr>10_Office Theme</vt:lpstr>
      <vt:lpstr>8_Office Theme</vt:lpstr>
      <vt:lpstr>13_Office Theme</vt:lpstr>
      <vt:lpstr>14_Office Theme</vt:lpstr>
      <vt:lpstr>12_Office Theme</vt:lpstr>
      <vt:lpstr>27_Office Theme</vt:lpstr>
      <vt:lpstr>26_Office Theme</vt:lpstr>
      <vt:lpstr>16_Office Theme</vt:lpstr>
      <vt:lpstr>17_Office Theme</vt:lpstr>
      <vt:lpstr>15_Office Theme</vt:lpstr>
      <vt:lpstr>19_Office Theme</vt:lpstr>
      <vt:lpstr>20_Office Theme</vt:lpstr>
      <vt:lpstr>21_Office Theme</vt:lpstr>
      <vt:lpstr>22_Office Theme</vt:lpstr>
      <vt:lpstr>23_Office Theme</vt:lpstr>
      <vt:lpstr>24_Office Theme</vt:lpstr>
      <vt:lpstr>25_Office Theme</vt:lpstr>
      <vt:lpstr>Future of Dublin: How to make policy that works for all</vt:lpstr>
      <vt:lpstr>Who am I? </vt:lpstr>
      <vt:lpstr>Imagining the future Dublin</vt:lpstr>
      <vt:lpstr>Equity</vt:lpstr>
      <vt:lpstr>PowerPoint Presentation</vt:lpstr>
      <vt:lpstr>Our Dublin</vt:lpstr>
      <vt:lpstr>Equality Laws </vt:lpstr>
      <vt:lpstr>Think about…</vt:lpstr>
      <vt:lpstr>What it means for policy makers</vt:lpstr>
      <vt:lpstr>PowerPoint Presentation</vt:lpstr>
      <vt:lpstr>Discrimination and Bias Patterns </vt:lpstr>
      <vt:lpstr>Discrimination and Bias Patterns </vt:lpstr>
      <vt:lpstr>Discrimination and Bias Patterns </vt:lpstr>
      <vt:lpstr>For every pattern you identified</vt:lpstr>
      <vt:lpstr>Reflect as an ally</vt:lpstr>
      <vt:lpstr>Being a good ally</vt:lpstr>
      <vt:lpstr>A future Dublin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Ruth Halpin</dc:creator>
  <cp:lastModifiedBy>Arpita Chakraborty</cp:lastModifiedBy>
  <cp:revision>16</cp:revision>
  <dcterms:created xsi:type="dcterms:W3CDTF">2022-05-19T09:57:07Z</dcterms:created>
  <dcterms:modified xsi:type="dcterms:W3CDTF">2025-05-15T10:09:26Z</dcterms:modified>
</cp:coreProperties>
</file>